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9" r:id="rId4"/>
    <p:sldId id="410" r:id="rId5"/>
    <p:sldId id="407" r:id="rId6"/>
    <p:sldId id="388" r:id="rId7"/>
    <p:sldId id="394" r:id="rId8"/>
    <p:sldId id="413" r:id="rId9"/>
    <p:sldId id="262" r:id="rId10"/>
    <p:sldId id="260" r:id="rId11"/>
    <p:sldId id="41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05"/>
    <p:restoredTop sz="97239" autoAdjust="0"/>
  </p:normalViewPr>
  <p:slideViewPr>
    <p:cSldViewPr snapToGrid="0" snapToObjects="1">
      <p:cViewPr varScale="1">
        <p:scale>
          <a:sx n="124" d="100"/>
          <a:sy n="124" d="100"/>
        </p:scale>
        <p:origin x="264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B71F3-93DB-5D4E-BD85-E725B4CFC121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84DD1-DE08-F74B-9D20-C2281A9B3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7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68EF387A-3E9B-974F-BE09-FF3123AB2DEB}" type="slidenum">
              <a:rPr lang="en-US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25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4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9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6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7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5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4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6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7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1A233-6174-C14B-9DFA-A8215DDE1E1D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60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docs.anaconda.com/anaconda/install/index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ollev.com/emilyliu" TargetMode="External"/><Relationship Id="rId2" Type="http://schemas.openxmlformats.org/officeDocument/2006/relationships/hyperlink" Target="https://www.polleverywher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BIA-660 Web Mining 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7831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9167"/>
            <a:ext cx="8229600" cy="987504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and Python Editor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009" y="1076332"/>
            <a:ext cx="11189815" cy="24758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Recommended: Anaconda. Instruction: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Download Anaconda (prefer </a:t>
            </a:r>
            <a:r>
              <a:rPr lang="en-US" b="1" dirty="0"/>
              <a:t>Python 3.6 or above version</a:t>
            </a:r>
            <a:r>
              <a:rPr lang="en-US" dirty="0"/>
              <a:t>) https://</a:t>
            </a:r>
            <a:r>
              <a:rPr lang="en-US" dirty="0" err="1"/>
              <a:t>www.anaconda.com</a:t>
            </a:r>
            <a:r>
              <a:rPr lang="en-US" dirty="0"/>
              <a:t>/products/individual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Install Anaconda following instruction at </a:t>
            </a:r>
            <a:r>
              <a:rPr lang="en-US" dirty="0">
                <a:hlinkClick r:id="rId2"/>
              </a:rPr>
              <a:t>https://docs.anaconda.com/anaconda/install/index.html</a:t>
            </a:r>
            <a:r>
              <a:rPr lang="en-US" dirty="0"/>
              <a:t> for windows or macOS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After installation, open a terminal (or anaconda command window for Windows) to update python libraries using:  </a:t>
            </a:r>
            <a:r>
              <a:rPr lang="en-US" dirty="0" err="1"/>
              <a:t>conda</a:t>
            </a:r>
            <a:r>
              <a:rPr lang="en-US" dirty="0"/>
              <a:t> update --all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Pick </a:t>
            </a:r>
            <a:r>
              <a:rPr lang="en-US" dirty="0" err="1"/>
              <a:t>Jupyter</a:t>
            </a:r>
            <a:r>
              <a:rPr lang="en-US" dirty="0"/>
              <a:t> Notebook as the GUI editor. Launch it from “Anaconda Navigator” or type “</a:t>
            </a:r>
            <a:r>
              <a:rPr lang="en-US" dirty="0" err="1"/>
              <a:t>jupyter</a:t>
            </a:r>
            <a:r>
              <a:rPr lang="en-US" dirty="0"/>
              <a:t> notebook” from terminal (Mac users).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Make sure the following packages have been installed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FBF94-44A1-C847-BFEE-F2FA7D9C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84" y="3552139"/>
            <a:ext cx="5753301" cy="307931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7ED58-234C-834B-9BF6-CE1F4A6FE6C7}"/>
              </a:ext>
            </a:extLst>
          </p:cNvPr>
          <p:cNvSpPr txBox="1">
            <a:spLocks/>
          </p:cNvSpPr>
          <p:nvPr/>
        </p:nvSpPr>
        <p:spPr>
          <a:xfrm>
            <a:off x="6770914" y="3443112"/>
            <a:ext cx="2638075" cy="2636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gensim</a:t>
            </a:r>
            <a:r>
              <a:rPr lang="en-US" sz="1600" dirty="0"/>
              <a:t>  (4.0.1)</a:t>
            </a:r>
          </a:p>
          <a:p>
            <a:r>
              <a:rPr lang="en-US" sz="1600" dirty="0"/>
              <a:t>Matplotlib (3.3.2)</a:t>
            </a:r>
          </a:p>
          <a:p>
            <a:r>
              <a:rPr lang="en-US" sz="1600" dirty="0" err="1"/>
              <a:t>Nltk</a:t>
            </a:r>
            <a:r>
              <a:rPr lang="en-US" sz="1600" dirty="0"/>
              <a:t> (3.5)</a:t>
            </a:r>
          </a:p>
          <a:p>
            <a:r>
              <a:rPr lang="en-US" sz="1600" dirty="0" err="1"/>
              <a:t>numpy</a:t>
            </a:r>
            <a:r>
              <a:rPr lang="en-US" sz="1600" dirty="0"/>
              <a:t> (1.22.3)</a:t>
            </a:r>
          </a:p>
          <a:p>
            <a:r>
              <a:rPr lang="en-US" sz="1600" dirty="0"/>
              <a:t>Pandas (1.4.0)</a:t>
            </a:r>
          </a:p>
          <a:p>
            <a:r>
              <a:rPr lang="en-US" sz="1600" dirty="0"/>
              <a:t>spacy (3.0.5)</a:t>
            </a:r>
          </a:p>
          <a:p>
            <a:pPr lvl="1"/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42C7C-FA9C-2C4B-9B85-1C01F8718C43}"/>
              </a:ext>
            </a:extLst>
          </p:cNvPr>
          <p:cNvSpPr/>
          <p:nvPr/>
        </p:nvSpPr>
        <p:spPr>
          <a:xfrm>
            <a:off x="9072558" y="3426178"/>
            <a:ext cx="29658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requests (2.24.0)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beautifulsoup4  (4.9.3)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selenium (3.141.0)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scikit-learn (0.23.2)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Scipy</a:t>
            </a:r>
            <a:r>
              <a:rPr lang="en-US" dirty="0"/>
              <a:t> (1.5.2)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Seaborn (0.11.0)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Statsmodels</a:t>
            </a:r>
            <a:r>
              <a:rPr lang="en-US" dirty="0"/>
              <a:t> (0.12.0)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8815E-9FC7-DF4B-9D1E-A73D9C8B44C7}"/>
              </a:ext>
            </a:extLst>
          </p:cNvPr>
          <p:cNvSpPr txBox="1"/>
          <p:nvPr/>
        </p:nvSpPr>
        <p:spPr>
          <a:xfrm>
            <a:off x="6748817" y="5782545"/>
            <a:ext cx="5320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The version is for your reference. You may not need to use the exact version</a:t>
            </a:r>
          </a:p>
        </p:txBody>
      </p:sp>
    </p:spTree>
    <p:extLst>
      <p:ext uri="{BB962C8B-B14F-4D97-AF65-F5344CB8AC3E}">
        <p14:creationId xmlns:p14="http://schemas.microsoft.com/office/powerpoint/2010/main" val="1187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9A52-26B1-024D-9366-841C5776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F95A-2AF3-CC43-8AA1-3491DC5B4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Simple in-class quiz is administered through Poll Everywhere</a:t>
            </a:r>
          </a:p>
          <a:p>
            <a:r>
              <a:rPr lang="en-US" dirty="0"/>
              <a:t>The quiz results will be counted as your class participation</a:t>
            </a:r>
          </a:p>
          <a:p>
            <a:r>
              <a:rPr lang="en-US" dirty="0"/>
              <a:t>To participate:</a:t>
            </a:r>
          </a:p>
          <a:p>
            <a:pPr lvl="1"/>
            <a:r>
              <a:rPr lang="en-US" dirty="0"/>
              <a:t>Click “Sign up” at </a:t>
            </a:r>
            <a:r>
              <a:rPr lang="en-US" dirty="0">
                <a:hlinkClick r:id="rId2"/>
              </a:rPr>
              <a:t>https://www.polleverywhere.com</a:t>
            </a:r>
            <a:r>
              <a:rPr lang="en-US" dirty="0"/>
              <a:t> and register using your </a:t>
            </a:r>
            <a:r>
              <a:rPr lang="en-US" b="1" dirty="0"/>
              <a:t>Stevens Email ID</a:t>
            </a:r>
            <a:r>
              <a:rPr lang="en-US" dirty="0"/>
              <a:t>, if you don’t have an account at Poll Everywhere yet</a:t>
            </a:r>
          </a:p>
          <a:p>
            <a:pPr lvl="1"/>
            <a:r>
              <a:rPr lang="en-US" dirty="0"/>
              <a:t>With your account created, now you can login our class poll site: </a:t>
            </a:r>
            <a:r>
              <a:rPr lang="en-US" b="1" u="sng" dirty="0">
                <a:hlinkClick r:id="rId3"/>
              </a:rPr>
              <a:t>PollEv.com/emilyliu</a:t>
            </a:r>
            <a:r>
              <a:rPr lang="en-US" u="sng" dirty="0">
                <a:hlinkClick r:id="rId3"/>
              </a:rPr>
              <a:t> </a:t>
            </a:r>
            <a:endParaRPr lang="en-US" u="sng" dirty="0"/>
          </a:p>
          <a:p>
            <a:pPr lvl="1"/>
            <a:r>
              <a:rPr lang="en-US" dirty="0"/>
              <a:t>You should be able to see a test poll (the question is: "Have you used any of the Python Packages below?"). Please respond to this question. </a:t>
            </a:r>
          </a:p>
        </p:txBody>
      </p:sp>
    </p:spTree>
    <p:extLst>
      <p:ext uri="{BB962C8B-B14F-4D97-AF65-F5344CB8AC3E}">
        <p14:creationId xmlns:p14="http://schemas.microsoft.com/office/powerpoint/2010/main" val="1450060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8CCC-751C-074D-9FD0-B46C98BF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13903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Pre-Quiz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F9776-6C36-4748-BC7A-1746B7DCE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71" y="1241856"/>
            <a:ext cx="10838046" cy="21130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purpose of this quiz is to understand the level of your Python skills so that I can plan the course accordingly</a:t>
            </a:r>
          </a:p>
          <a:p>
            <a:r>
              <a:rPr lang="en-US" dirty="0"/>
              <a:t>This pre-quiz does </a:t>
            </a:r>
            <a:r>
              <a:rPr lang="en-US" u="sng" dirty="0"/>
              <a:t>not</a:t>
            </a:r>
            <a:r>
              <a:rPr lang="en-US" dirty="0"/>
              <a:t> count toward your grades</a:t>
            </a:r>
          </a:p>
          <a:p>
            <a:r>
              <a:rPr lang="en-US" dirty="0"/>
              <a:t>Sample questions: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6836E-05B0-8943-BE2C-4A5884B5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45" y="3354860"/>
            <a:ext cx="5683514" cy="2261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8AB442-E264-D749-AC78-CDE9AFF7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753" y="2879608"/>
            <a:ext cx="3237035" cy="35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3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85077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077" y="1403236"/>
            <a:ext cx="9608400" cy="4525963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  <a:p>
            <a:pPr lvl="1"/>
            <a:r>
              <a:rPr lang="en-US" dirty="0"/>
              <a:t>Name, major, interest, expectation from this course etc.</a:t>
            </a:r>
          </a:p>
          <a:p>
            <a:r>
              <a:rPr lang="en-US" dirty="0"/>
              <a:t>Syllabus</a:t>
            </a:r>
          </a:p>
          <a:p>
            <a:r>
              <a:rPr lang="en-US" dirty="0"/>
              <a:t>Course Overview: What is Web Mining?</a:t>
            </a:r>
          </a:p>
          <a:p>
            <a:r>
              <a:rPr lang="en-US" dirty="0"/>
              <a:t>Python Installation, </a:t>
            </a:r>
            <a:r>
              <a:rPr lang="en-US" dirty="0" err="1"/>
              <a:t>Jupyter</a:t>
            </a:r>
            <a:r>
              <a:rPr lang="en-US" dirty="0"/>
              <a:t> Notebook, Poll Everywhere</a:t>
            </a:r>
          </a:p>
          <a:p>
            <a:r>
              <a:rPr lang="en-US" dirty="0"/>
              <a:t>Python Review</a:t>
            </a:r>
          </a:p>
          <a:p>
            <a:r>
              <a:rPr lang="en-US" dirty="0"/>
              <a:t>Pre-Quiz</a:t>
            </a:r>
          </a:p>
        </p:txBody>
      </p:sp>
    </p:spTree>
    <p:extLst>
      <p:ext uri="{BB962C8B-B14F-4D97-AF65-F5344CB8AC3E}">
        <p14:creationId xmlns:p14="http://schemas.microsoft.com/office/powerpoint/2010/main" val="64356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529" y="274639"/>
            <a:ext cx="10880333" cy="882247"/>
          </a:xfrm>
        </p:spPr>
        <p:txBody>
          <a:bodyPr/>
          <a:lstStyle/>
          <a:p>
            <a:r>
              <a:rPr lang="en-US" dirty="0"/>
              <a:t>What is Web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529" y="1395808"/>
            <a:ext cx="10880333" cy="51179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content on web is text</a:t>
            </a:r>
          </a:p>
          <a:p>
            <a:r>
              <a:rPr lang="en-US" dirty="0"/>
              <a:t>We will learn techniques to scrape text from the web and mine the text for various purposes:</a:t>
            </a:r>
          </a:p>
          <a:p>
            <a:pPr lvl="1"/>
            <a:r>
              <a:rPr lang="en-US" dirty="0"/>
              <a:t>Information Extraction</a:t>
            </a:r>
          </a:p>
          <a:p>
            <a:pPr lvl="1"/>
            <a:r>
              <a:rPr lang="en-US" dirty="0"/>
              <a:t>Question and Answering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Therefore, Web Mining is closely related to Natural Language Processing (NLP)</a:t>
            </a:r>
          </a:p>
          <a:p>
            <a:pPr lvl="1"/>
            <a:r>
              <a:rPr lang="en-US" dirty="0"/>
              <a:t>What is NLP?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=CMrHM8a3hqw</a:t>
            </a:r>
          </a:p>
        </p:txBody>
      </p:sp>
    </p:spTree>
    <p:extLst>
      <p:ext uri="{BB962C8B-B14F-4D97-AF65-F5344CB8AC3E}">
        <p14:creationId xmlns:p14="http://schemas.microsoft.com/office/powerpoint/2010/main" val="215526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7210"/>
            <a:ext cx="10972800" cy="1143000"/>
          </a:xfrm>
        </p:spPr>
        <p:txBody>
          <a:bodyPr/>
          <a:lstStyle/>
          <a:p>
            <a:r>
              <a:rPr lang="en-US" dirty="0"/>
              <a:t>Information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49627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Subject: </a:t>
            </a:r>
            <a:r>
              <a:rPr lang="en-US" b="1" dirty="0"/>
              <a:t>curriculum meeting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Date: </a:t>
            </a:r>
            <a:r>
              <a:rPr lang="en-US" dirty="0"/>
              <a:t>January 15, 2012</a:t>
            </a:r>
          </a:p>
          <a:p>
            <a:pPr marL="0" indent="0" algn="ctr">
              <a:buNone/>
            </a:pPr>
            <a:r>
              <a:rPr lang="en-US" dirty="0"/>
              <a:t>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To: </a:t>
            </a:r>
            <a:r>
              <a:rPr lang="en-US" dirty="0"/>
              <a:t>Dan Jurafsky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 Dan, we’ve now scheduled the curriculum meeting.</a:t>
            </a:r>
          </a:p>
          <a:p>
            <a:pPr marL="0" indent="0">
              <a:buNone/>
            </a:pPr>
            <a:r>
              <a:rPr lang="en-US" dirty="0"/>
              <a:t>It will be in Gates 159 tomorrow from 10:00-11:30.</a:t>
            </a:r>
          </a:p>
          <a:p>
            <a:pPr marL="0" indent="0">
              <a:buNone/>
            </a:pPr>
            <a:r>
              <a:rPr lang="en-US" dirty="0"/>
              <a:t>-Chris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8000" y="3681626"/>
            <a:ext cx="113792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8" name="Rectangle 7"/>
          <p:cNvSpPr/>
          <p:nvPr/>
        </p:nvSpPr>
        <p:spPr bwMode="auto">
          <a:xfrm>
            <a:off x="2489200" y="4604950"/>
            <a:ext cx="6705600" cy="609600"/>
          </a:xfrm>
          <a:prstGeom prst="rect">
            <a:avLst/>
          </a:prstGeom>
          <a:noFill/>
          <a:ln w="9525" cap="flat" cmpd="sng" algn="ctr">
            <a:solidFill>
              <a:srgbClr val="3366FF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9" name="Action Button: Forward or Next 8">
            <a:hlinkClick r:id="" action="ppaction://hlinkshowjump?jump=nextslide" highlightClick="1"/>
          </p:cNvPr>
          <p:cNvSpPr/>
          <p:nvPr/>
        </p:nvSpPr>
        <p:spPr bwMode="auto">
          <a:xfrm rot="5400000">
            <a:off x="8839200" y="5054554"/>
            <a:ext cx="406400" cy="406400"/>
          </a:xfrm>
          <a:prstGeom prst="actionButtonForwardNex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368800" y="5408826"/>
            <a:ext cx="5994400" cy="711200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267200" y="5510426"/>
            <a:ext cx="5994400" cy="508000"/>
          </a:xfrm>
          <a:prstGeom prst="rect">
            <a:avLst/>
          </a:prstGeom>
          <a:solidFill>
            <a:srgbClr val="0000C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Lucida Sans" pitchFamily="-65" charset="0"/>
              </a:rPr>
              <a:t> Create new Calendar entry</a:t>
            </a:r>
            <a:endParaRPr lang="en-US" sz="3200" dirty="0">
              <a:solidFill>
                <a:schemeClr val="bg1"/>
              </a:solidFill>
              <a:latin typeface="Lucida Sans" pitchFamily="-65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6677843" y="1491650"/>
            <a:ext cx="4729113" cy="237410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Sans" pitchFamily="-65" charset="0"/>
              </a:rPr>
              <a:t>Event:  </a:t>
            </a:r>
            <a:r>
              <a:rPr lang="en-US" sz="2400" dirty="0">
                <a:latin typeface="Lucida Sans" pitchFamily="-65" charset="0"/>
              </a:rPr>
              <a:t>Curriculum </a:t>
            </a:r>
            <a:r>
              <a:rPr lang="en-US" sz="2400" dirty="0" err="1">
                <a:latin typeface="Lucida Sans" pitchFamily="-65" charset="0"/>
              </a:rPr>
              <a:t>mtg</a:t>
            </a:r>
            <a:endParaRPr lang="en-US" sz="2400" dirty="0">
              <a:latin typeface="Lucida Sans" pitchFamily="-65" charset="0"/>
            </a:endParaRP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Sans" pitchFamily="-65" charset="0"/>
              </a:rPr>
              <a:t>Date:   </a:t>
            </a:r>
            <a:r>
              <a:rPr lang="en-US" sz="2400" dirty="0">
                <a:latin typeface="Lucida Sans" pitchFamily="-65" charset="0"/>
              </a:rPr>
              <a:t>Jan-16-2012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Sans" pitchFamily="-65" charset="0"/>
              </a:rPr>
              <a:t>Start</a:t>
            </a:r>
            <a:r>
              <a:rPr lang="en-US" sz="2400" dirty="0">
                <a:solidFill>
                  <a:srgbClr val="7F7F7F"/>
                </a:solidFill>
                <a:latin typeface="Lucida Sans" pitchFamily="-65" charset="0"/>
              </a:rPr>
              <a:t>:</a:t>
            </a:r>
            <a:r>
              <a:rPr lang="en-US" sz="2400" dirty="0">
                <a:latin typeface="Lucida Sans" pitchFamily="-65" charset="0"/>
              </a:rPr>
              <a:t>   10:00am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Sans" pitchFamily="-65" charset="0"/>
              </a:rPr>
              <a:t>End:    </a:t>
            </a:r>
            <a:r>
              <a:rPr lang="en-US" sz="2400" dirty="0">
                <a:latin typeface="Lucida Sans" pitchFamily="-65" charset="0"/>
              </a:rPr>
              <a:t>11:30am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Sans" pitchFamily="-65" charset="0"/>
              </a:rPr>
              <a:t>Where: </a:t>
            </a:r>
            <a:r>
              <a:rPr lang="en-US" sz="2400" dirty="0">
                <a:latin typeface="Lucida Sans" pitchFamily="-65" charset="0"/>
              </a:rPr>
              <a:t>Gates 159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8AAFA-BBA3-D44E-8374-BE5BF3AA7819}"/>
              </a:ext>
            </a:extLst>
          </p:cNvPr>
          <p:cNvSpPr txBox="1"/>
          <p:nvPr/>
        </p:nvSpPr>
        <p:spPr>
          <a:xfrm>
            <a:off x="466103" y="6282215"/>
            <a:ext cx="1146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Natural Language Processing, Lecture Slides from the 2012 Stanford Coursera course by Dan </a:t>
            </a:r>
            <a:r>
              <a:rPr lang="en-US" sz="1400" dirty="0" err="1"/>
              <a:t>Jurafsky</a:t>
            </a:r>
            <a:r>
              <a:rPr lang="en-US" sz="1400" dirty="0"/>
              <a:t> and Christopher Manning, </a:t>
            </a:r>
          </a:p>
          <a:p>
            <a:r>
              <a:rPr lang="en-US" sz="1400" dirty="0"/>
              <a:t>http://spark-public.s3.amazonaws.com/</a:t>
            </a:r>
            <a:r>
              <a:rPr lang="en-US" sz="1400" dirty="0" err="1"/>
              <a:t>nlp</a:t>
            </a:r>
            <a:r>
              <a:rPr lang="en-US" sz="1400" dirty="0"/>
              <a:t>/slides/</a:t>
            </a:r>
            <a:r>
              <a:rPr lang="en-US" sz="1400" dirty="0" err="1"/>
              <a:t>intro.pdf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92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10363200" cy="990600"/>
          </a:xfrm>
        </p:spPr>
        <p:txBody>
          <a:bodyPr/>
          <a:lstStyle/>
          <a:p>
            <a:r>
              <a:rPr lang="en-US" dirty="0"/>
              <a:t>Information Extraction &amp; Sentiment Analysis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1320800" y="3965001"/>
            <a:ext cx="10871200" cy="23913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nice and compact to carry! </a:t>
            </a:r>
          </a:p>
          <a:p>
            <a:r>
              <a:rPr lang="en-US" dirty="0"/>
              <a:t>since the camera is small and light, I won't need to carry around those heavy, bulky professional cameras either! </a:t>
            </a:r>
          </a:p>
          <a:p>
            <a:r>
              <a:rPr lang="en-US" dirty="0"/>
              <a:t>the camera feels flimsy, is plastic and very light in weight you have to be very delicate in the handling of this camera</a:t>
            </a:r>
          </a:p>
        </p:txBody>
      </p:sp>
      <p:sp>
        <p:nvSpPr>
          <p:cNvPr id="245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78B6F6-83F4-A34F-830E-A516F91731F8}" type="slidenum">
              <a:rPr lang="en-US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1295401"/>
            <a:ext cx="2020293" cy="1963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401" y="3429001"/>
            <a:ext cx="212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Size and weight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1601" y="1193800"/>
            <a:ext cx="233519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</a:rPr>
              <a:t>Attributes</a:t>
            </a:r>
            <a:r>
              <a:rPr lang="en-US" sz="2600" dirty="0">
                <a:solidFill>
                  <a:srgbClr val="800000"/>
                </a:solidFill>
              </a:rPr>
              <a:t>:</a:t>
            </a:r>
          </a:p>
          <a:p>
            <a:r>
              <a:rPr lang="en-US" sz="2600" dirty="0">
                <a:solidFill>
                  <a:srgbClr val="800000"/>
                </a:solidFill>
              </a:rPr>
              <a:t> zoom</a:t>
            </a:r>
          </a:p>
          <a:p>
            <a:r>
              <a:rPr lang="en-US" sz="2600" dirty="0">
                <a:solidFill>
                  <a:srgbClr val="800000"/>
                </a:solidFill>
              </a:rPr>
              <a:t> affordability</a:t>
            </a:r>
          </a:p>
          <a:p>
            <a:r>
              <a:rPr lang="en-US" sz="2600" dirty="0">
                <a:solidFill>
                  <a:srgbClr val="800000"/>
                </a:solidFill>
              </a:rPr>
              <a:t> size and weight</a:t>
            </a:r>
          </a:p>
          <a:p>
            <a:r>
              <a:rPr lang="en-US" sz="2600" dirty="0">
                <a:solidFill>
                  <a:srgbClr val="800000"/>
                </a:solidFill>
              </a:rPr>
              <a:t> flash </a:t>
            </a:r>
          </a:p>
          <a:p>
            <a:r>
              <a:rPr lang="en-US" sz="2600" dirty="0">
                <a:solidFill>
                  <a:srgbClr val="800000"/>
                </a:solidFill>
              </a:rPr>
              <a:t> ease of use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620000" y="1701800"/>
            <a:ext cx="3149600" cy="1930400"/>
            <a:chOff x="3886200" y="1123950"/>
            <a:chExt cx="2362200" cy="1447800"/>
          </a:xfrm>
        </p:grpSpPr>
        <p:sp>
          <p:nvSpPr>
            <p:cNvPr id="5" name="Rectangle 4"/>
            <p:cNvSpPr/>
            <p:nvPr/>
          </p:nvSpPr>
          <p:spPr bwMode="auto">
            <a:xfrm>
              <a:off x="3886200" y="1123950"/>
              <a:ext cx="23622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886200" y="1123950"/>
              <a:ext cx="1828800" cy="228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886200" y="1428750"/>
              <a:ext cx="23622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886200" y="1428750"/>
              <a:ext cx="2133600" cy="228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886200" y="1733550"/>
              <a:ext cx="23622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886200" y="1733550"/>
              <a:ext cx="1600200" cy="228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886200" y="2038350"/>
              <a:ext cx="23622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886200" y="2038349"/>
              <a:ext cx="2362200" cy="22860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886200" y="2343150"/>
              <a:ext cx="2362200" cy="228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886200" y="2343150"/>
              <a:ext cx="1295400" cy="228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1201" y="3753374"/>
            <a:ext cx="59503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>
                <a:solidFill>
                  <a:srgbClr val="3366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4267" dirty="0">
              <a:solidFill>
                <a:srgbClr val="3366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9704" y="5211194"/>
            <a:ext cx="63190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4267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1201" y="4280948"/>
            <a:ext cx="59503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>
                <a:solidFill>
                  <a:srgbClr val="3366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4267" dirty="0">
              <a:solidFill>
                <a:srgbClr val="3366FF"/>
              </a:solidFill>
            </a:endParaRPr>
          </a:p>
        </p:txBody>
      </p:sp>
      <p:pic>
        <p:nvPicPr>
          <p:cNvPr id="7" name="Picture 6" descr="camer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1092200"/>
            <a:ext cx="3268133" cy="47921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A0EC2E-9B7F-B24B-9244-D033D5B4CA95}"/>
              </a:ext>
            </a:extLst>
          </p:cNvPr>
          <p:cNvSpPr txBox="1"/>
          <p:nvPr/>
        </p:nvSpPr>
        <p:spPr>
          <a:xfrm>
            <a:off x="466103" y="6282215"/>
            <a:ext cx="1146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Natural Language Processing, Lecture Slides from the 2012 Stanford Coursera course by Dan </a:t>
            </a:r>
            <a:r>
              <a:rPr lang="en-US" sz="1400" dirty="0" err="1"/>
              <a:t>Jurafsky</a:t>
            </a:r>
            <a:r>
              <a:rPr lang="en-US" sz="1400" dirty="0"/>
              <a:t> and Christopher Manning, </a:t>
            </a:r>
          </a:p>
          <a:p>
            <a:r>
              <a:rPr lang="en-US" sz="1400" dirty="0"/>
              <a:t>http://spark-public.s3.amazonaws.com/</a:t>
            </a:r>
            <a:r>
              <a:rPr lang="en-US" sz="1400" dirty="0" err="1"/>
              <a:t>nlp</a:t>
            </a:r>
            <a:r>
              <a:rPr lang="en-US" sz="1400" dirty="0"/>
              <a:t>/slides/</a:t>
            </a:r>
            <a:r>
              <a:rPr lang="en-US" sz="1400" dirty="0" err="1"/>
              <a:t>intro.pdf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065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  <p:bldP spid="3" grpId="0"/>
      <p:bldP spid="4" grpId="0"/>
      <p:bldP spid="6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Answering: IBM’s Watson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3400"/>
            <a:ext cx="11379200" cy="4445000"/>
          </a:xfrm>
        </p:spPr>
        <p:txBody>
          <a:bodyPr/>
          <a:lstStyle/>
          <a:p>
            <a:r>
              <a:rPr lang="en-US" dirty="0"/>
              <a:t>Won Jeopardy on February 16, 2011!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7809-17FD-2840-9239-CDF5B11C5F8C}" type="slidenum">
              <a:rPr lang="en-US"/>
              <a:pPr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08000" y="2717800"/>
            <a:ext cx="7010400" cy="2678131"/>
          </a:xfrm>
          <a:prstGeom prst="rect">
            <a:avLst/>
          </a:prstGeom>
          <a:solidFill>
            <a:srgbClr val="000099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WILLIAM WILKINSON’S </a:t>
            </a:r>
          </a:p>
          <a:p>
            <a:pPr algn="ctr"/>
            <a:r>
              <a:rPr lang="en-US" sz="2667" dirty="0">
                <a:solidFill>
                  <a:schemeClr val="bg1"/>
                </a:solidFill>
              </a:rPr>
              <a:t>“AN ACCOUNT OF THE PRINCIPALITIES OF</a:t>
            </a:r>
            <a:br>
              <a:rPr lang="en-US" sz="2667" dirty="0">
                <a:solidFill>
                  <a:schemeClr val="bg1"/>
                </a:solidFill>
              </a:rPr>
            </a:br>
            <a:r>
              <a:rPr lang="en-US" sz="2667" dirty="0">
                <a:solidFill>
                  <a:schemeClr val="bg1"/>
                </a:solidFill>
              </a:rPr>
              <a:t>WALLACHIA AND MOLDOVIA”</a:t>
            </a:r>
          </a:p>
          <a:p>
            <a:pPr algn="ctr"/>
            <a:r>
              <a:rPr lang="en-US" sz="2667" dirty="0">
                <a:solidFill>
                  <a:schemeClr val="bg1"/>
                </a:solidFill>
              </a:rPr>
              <a:t>INSPIRED THIS AUTHOR’S</a:t>
            </a:r>
          </a:p>
          <a:p>
            <a:pPr algn="ctr"/>
            <a:r>
              <a:rPr lang="en-US" sz="2667" dirty="0">
                <a:solidFill>
                  <a:schemeClr val="bg1"/>
                </a:solidFill>
              </a:rPr>
              <a:t>MOST FAMOUS NOVEL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12640" y="3826032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Bram Stoker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7924800" y="3733800"/>
            <a:ext cx="1524000" cy="7112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7C4D4-F460-7741-9070-7C98F7619B93}"/>
              </a:ext>
            </a:extLst>
          </p:cNvPr>
          <p:cNvSpPr txBox="1"/>
          <p:nvPr/>
        </p:nvSpPr>
        <p:spPr>
          <a:xfrm>
            <a:off x="466103" y="6282215"/>
            <a:ext cx="1146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Natural Language Processing, Lecture Slides from the 2012 Stanford Coursera course by Dan </a:t>
            </a:r>
            <a:r>
              <a:rPr lang="en-US" sz="1400" dirty="0" err="1"/>
              <a:t>Jurafsky</a:t>
            </a:r>
            <a:r>
              <a:rPr lang="en-US" sz="1400" dirty="0"/>
              <a:t> and Christopher Manning, </a:t>
            </a:r>
          </a:p>
          <a:p>
            <a:r>
              <a:rPr lang="en-US" sz="1400" dirty="0"/>
              <a:t>http://spark-public.s3.amazonaws.com/</a:t>
            </a:r>
            <a:r>
              <a:rPr lang="en-US" sz="1400" dirty="0" err="1"/>
              <a:t>nlp</a:t>
            </a:r>
            <a:r>
              <a:rPr lang="en-US" sz="1400" dirty="0"/>
              <a:t>/slides/</a:t>
            </a:r>
            <a:r>
              <a:rPr lang="en-US" sz="1400" dirty="0" err="1"/>
              <a:t>intro.pdf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14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1099754" y="35430"/>
            <a:ext cx="9956800" cy="711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Language Technology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3EEE62-0408-1E48-AF2B-EFC51BD047D3}"/>
              </a:ext>
            </a:extLst>
          </p:cNvPr>
          <p:cNvGrpSpPr/>
          <p:nvPr/>
        </p:nvGrpSpPr>
        <p:grpSpPr>
          <a:xfrm>
            <a:off x="302703" y="821436"/>
            <a:ext cx="11602720" cy="5215127"/>
            <a:chOff x="355601" y="990601"/>
            <a:chExt cx="11938000" cy="5832435"/>
          </a:xfrm>
        </p:grpSpPr>
        <p:sp>
          <p:nvSpPr>
            <p:cNvPr id="5" name="Rectangle 4"/>
            <p:cNvSpPr/>
            <p:nvPr/>
          </p:nvSpPr>
          <p:spPr>
            <a:xfrm>
              <a:off x="355602" y="2581975"/>
              <a:ext cx="3505199" cy="954448"/>
            </a:xfrm>
            <a:prstGeom prst="rect">
              <a:avLst/>
            </a:prstGeom>
            <a:solidFill>
              <a:srgbClr val="DEF1DE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64001" y="1532111"/>
              <a:ext cx="4063999" cy="954448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96583" y="2040469"/>
              <a:ext cx="3708399" cy="952500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064001" y="2548995"/>
              <a:ext cx="4063999" cy="812800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02227" y="3103261"/>
              <a:ext cx="3708399" cy="954448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5602" y="3733800"/>
              <a:ext cx="3505199" cy="954448"/>
            </a:xfrm>
            <a:prstGeom prst="rect">
              <a:avLst/>
            </a:prstGeom>
            <a:solidFill>
              <a:srgbClr val="DEF1DE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69927" y="3408706"/>
              <a:ext cx="4057813" cy="731495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402231" y="4134549"/>
              <a:ext cx="3708399" cy="954448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5602" y="4851401"/>
              <a:ext cx="3505199" cy="954448"/>
            </a:xfrm>
            <a:prstGeom prst="rect">
              <a:avLst/>
            </a:prstGeom>
            <a:solidFill>
              <a:srgbClr val="DEF1DE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64001" y="4219223"/>
              <a:ext cx="4063999" cy="711199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402231" y="5321299"/>
              <a:ext cx="3708399" cy="952501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64000" y="5970410"/>
              <a:ext cx="4064000" cy="8509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64001" y="5002126"/>
              <a:ext cx="4063999" cy="895791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602" name="TextBox 24"/>
            <p:cNvSpPr txBox="1">
              <a:spLocks noChangeArrowheads="1"/>
            </p:cNvSpPr>
            <p:nvPr/>
          </p:nvSpPr>
          <p:spPr bwMode="auto">
            <a:xfrm>
              <a:off x="4165602" y="2514600"/>
              <a:ext cx="2404954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Coreference resolution</a:t>
              </a:r>
            </a:p>
          </p:txBody>
        </p:sp>
        <p:sp>
          <p:nvSpPr>
            <p:cNvPr id="67603" name="TextBox 25"/>
            <p:cNvSpPr txBox="1">
              <a:spLocks noChangeArrowheads="1"/>
            </p:cNvSpPr>
            <p:nvPr/>
          </p:nvSpPr>
          <p:spPr bwMode="auto">
            <a:xfrm>
              <a:off x="8357072" y="2006600"/>
              <a:ext cx="2612062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Question answering (QA)</a:t>
              </a:r>
            </a:p>
          </p:txBody>
        </p:sp>
        <p:sp>
          <p:nvSpPr>
            <p:cNvPr id="67604" name="TextBox 26"/>
            <p:cNvSpPr txBox="1">
              <a:spLocks noChangeArrowheads="1"/>
            </p:cNvSpPr>
            <p:nvPr/>
          </p:nvSpPr>
          <p:spPr bwMode="auto">
            <a:xfrm>
              <a:off x="355601" y="3733800"/>
              <a:ext cx="295427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Part-of-speech (POS) tagging</a:t>
              </a:r>
            </a:p>
          </p:txBody>
        </p:sp>
        <p:sp>
          <p:nvSpPr>
            <p:cNvPr id="67605" name="TextBox 27"/>
            <p:cNvSpPr txBox="1">
              <a:spLocks noChangeArrowheads="1"/>
            </p:cNvSpPr>
            <p:nvPr/>
          </p:nvSpPr>
          <p:spPr bwMode="auto">
            <a:xfrm>
              <a:off x="4064000" y="3327400"/>
              <a:ext cx="3352800" cy="359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733" dirty="0">
                  <a:solidFill>
                    <a:srgbClr val="000000"/>
                  </a:solidFill>
                  <a:latin typeface="Calibri" charset="0"/>
                </a:rPr>
                <a:t>Word sense disambiguation (WSD)</a:t>
              </a:r>
            </a:p>
          </p:txBody>
        </p:sp>
        <p:sp>
          <p:nvSpPr>
            <p:cNvPr id="67606" name="TextBox 28"/>
            <p:cNvSpPr txBox="1">
              <a:spLocks noChangeArrowheads="1"/>
            </p:cNvSpPr>
            <p:nvPr/>
          </p:nvSpPr>
          <p:spPr bwMode="auto">
            <a:xfrm>
              <a:off x="8357074" y="3022600"/>
              <a:ext cx="1267719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Paraphrase</a:t>
              </a:r>
            </a:p>
          </p:txBody>
        </p:sp>
        <p:sp>
          <p:nvSpPr>
            <p:cNvPr id="67607" name="TextBox 29"/>
            <p:cNvSpPr txBox="1">
              <a:spLocks noChangeArrowheads="1"/>
            </p:cNvSpPr>
            <p:nvPr/>
          </p:nvSpPr>
          <p:spPr bwMode="auto">
            <a:xfrm>
              <a:off x="457202" y="4851400"/>
              <a:ext cx="3264676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Named entity recognition (NER)</a:t>
              </a:r>
            </a:p>
          </p:txBody>
        </p:sp>
        <p:sp>
          <p:nvSpPr>
            <p:cNvPr id="67608" name="TextBox 30"/>
            <p:cNvSpPr txBox="1">
              <a:spLocks noChangeArrowheads="1"/>
            </p:cNvSpPr>
            <p:nvPr/>
          </p:nvSpPr>
          <p:spPr bwMode="auto">
            <a:xfrm>
              <a:off x="4165601" y="4241800"/>
              <a:ext cx="882357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Parsing</a:t>
              </a:r>
            </a:p>
          </p:txBody>
        </p:sp>
        <p:sp>
          <p:nvSpPr>
            <p:cNvPr id="67609" name="TextBox 31"/>
            <p:cNvSpPr txBox="1">
              <a:spLocks noChangeArrowheads="1"/>
            </p:cNvSpPr>
            <p:nvPr/>
          </p:nvSpPr>
          <p:spPr bwMode="auto">
            <a:xfrm>
              <a:off x="8345784" y="4078101"/>
              <a:ext cx="1645194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Summarization</a:t>
              </a:r>
            </a:p>
          </p:txBody>
        </p:sp>
        <p:sp>
          <p:nvSpPr>
            <p:cNvPr id="67610" name="TextBox 32"/>
            <p:cNvSpPr txBox="1">
              <a:spLocks noChangeArrowheads="1"/>
            </p:cNvSpPr>
            <p:nvPr/>
          </p:nvSpPr>
          <p:spPr bwMode="auto">
            <a:xfrm>
              <a:off x="4205283" y="5902942"/>
              <a:ext cx="2951428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Information extraction (IE)</a:t>
              </a:r>
            </a:p>
          </p:txBody>
        </p:sp>
        <p:sp>
          <p:nvSpPr>
            <p:cNvPr id="67611" name="TextBox 33"/>
            <p:cNvSpPr txBox="1">
              <a:spLocks noChangeArrowheads="1"/>
            </p:cNvSpPr>
            <p:nvPr/>
          </p:nvSpPr>
          <p:spPr bwMode="auto">
            <a:xfrm>
              <a:off x="4165602" y="4953000"/>
              <a:ext cx="2650919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Machine translation (MT)</a:t>
              </a:r>
            </a:p>
          </p:txBody>
        </p:sp>
        <p:sp>
          <p:nvSpPr>
            <p:cNvPr id="67612" name="TextBox 34"/>
            <p:cNvSpPr txBox="1">
              <a:spLocks noChangeArrowheads="1"/>
            </p:cNvSpPr>
            <p:nvPr/>
          </p:nvSpPr>
          <p:spPr bwMode="auto">
            <a:xfrm>
              <a:off x="8345785" y="5226757"/>
              <a:ext cx="795411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Dialog</a:t>
              </a:r>
            </a:p>
          </p:txBody>
        </p:sp>
        <p:sp>
          <p:nvSpPr>
            <p:cNvPr id="67613" name="TextBox 36"/>
            <p:cNvSpPr txBox="1">
              <a:spLocks noChangeArrowheads="1"/>
            </p:cNvSpPr>
            <p:nvPr/>
          </p:nvSpPr>
          <p:spPr bwMode="auto">
            <a:xfrm>
              <a:off x="4165602" y="1498600"/>
              <a:ext cx="1995739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Sentiment analysis</a:t>
              </a:r>
            </a:p>
          </p:txBody>
        </p:sp>
        <p:sp>
          <p:nvSpPr>
            <p:cNvPr id="67614" name="TextBox 37"/>
            <p:cNvSpPr txBox="1">
              <a:spLocks noChangeArrowheads="1"/>
            </p:cNvSpPr>
            <p:nvPr/>
          </p:nvSpPr>
          <p:spPr bwMode="auto">
            <a:xfrm>
              <a:off x="8345783" y="5181600"/>
              <a:ext cx="29367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>
                  <a:solidFill>
                    <a:srgbClr val="000000"/>
                  </a:solidFill>
                  <a:latin typeface="Calibri" charset="0"/>
                </a:rPr>
                <a:t>  </a:t>
              </a:r>
            </a:p>
          </p:txBody>
        </p:sp>
        <p:sp>
          <p:nvSpPr>
            <p:cNvPr id="67615" name="TextBox 38"/>
            <p:cNvSpPr txBox="1">
              <a:spLocks noChangeArrowheads="1"/>
            </p:cNvSpPr>
            <p:nvPr/>
          </p:nvSpPr>
          <p:spPr bwMode="auto">
            <a:xfrm>
              <a:off x="406401" y="1818958"/>
              <a:ext cx="3291417" cy="51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b="1" dirty="0">
                  <a:latin typeface="Calibri" charset="0"/>
                </a:rPr>
                <a:t>mostly solved</a:t>
              </a:r>
            </a:p>
          </p:txBody>
        </p:sp>
        <p:sp>
          <p:nvSpPr>
            <p:cNvPr id="67616" name="TextBox 39"/>
            <p:cNvSpPr txBox="1">
              <a:spLocks noChangeArrowheads="1"/>
            </p:cNvSpPr>
            <p:nvPr/>
          </p:nvSpPr>
          <p:spPr bwMode="auto">
            <a:xfrm>
              <a:off x="4368801" y="990601"/>
              <a:ext cx="32914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srgbClr val="000000"/>
                  </a:solidFill>
                  <a:latin typeface="Calibri" charset="0"/>
                </a:rPr>
                <a:t>making good progress</a:t>
              </a:r>
            </a:p>
          </p:txBody>
        </p:sp>
        <p:sp>
          <p:nvSpPr>
            <p:cNvPr id="67617" name="TextBox 40"/>
            <p:cNvSpPr txBox="1">
              <a:spLocks noChangeArrowheads="1"/>
            </p:cNvSpPr>
            <p:nvPr/>
          </p:nvSpPr>
          <p:spPr bwMode="auto">
            <a:xfrm>
              <a:off x="8432801" y="1498601"/>
              <a:ext cx="32914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srgbClr val="000000"/>
                  </a:solidFill>
                  <a:latin typeface="Calibri" charset="0"/>
                </a:rPr>
                <a:t>still really hard</a:t>
              </a:r>
            </a:p>
          </p:txBody>
        </p:sp>
        <p:sp>
          <p:nvSpPr>
            <p:cNvPr id="67618" name="TextBox 41"/>
            <p:cNvSpPr txBox="1">
              <a:spLocks noChangeArrowheads="1"/>
            </p:cNvSpPr>
            <p:nvPr/>
          </p:nvSpPr>
          <p:spPr bwMode="auto">
            <a:xfrm>
              <a:off x="457201" y="2548465"/>
              <a:ext cx="177800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Spam detection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784576" y="2940973"/>
              <a:ext cx="2252136" cy="238744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Let’s go to Agra!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803100" y="3224609"/>
              <a:ext cx="2216677" cy="22696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A nice gift for you …</a:t>
              </a:r>
            </a:p>
          </p:txBody>
        </p:sp>
        <p:sp>
          <p:nvSpPr>
            <p:cNvPr id="67678" name="Rectangle 45"/>
            <p:cNvSpPr>
              <a:spLocks noChangeArrowheads="1"/>
            </p:cNvSpPr>
            <p:nvPr/>
          </p:nvSpPr>
          <p:spPr bwMode="auto">
            <a:xfrm>
              <a:off x="3166538" y="2730934"/>
              <a:ext cx="4060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609585"/>
              <a:r>
                <a:rPr lang="en-US" sz="2400" dirty="0">
                  <a:solidFill>
                    <a:srgbClr val="008000"/>
                  </a:solidFill>
                  <a:latin typeface="Zapf Dingbats" charset="0"/>
                  <a:cs typeface="Zapf Dingbats" charset="0"/>
                </a:rPr>
                <a:t>✓</a:t>
              </a:r>
              <a:endParaRPr lang="en-US" sz="2400" dirty="0">
                <a:solidFill>
                  <a:srgbClr val="008000"/>
                </a:solidFill>
                <a:latin typeface="Arial" charset="0"/>
              </a:endParaRPr>
            </a:p>
          </p:txBody>
        </p:sp>
        <p:sp>
          <p:nvSpPr>
            <p:cNvPr id="67679" name="Rectangle 46"/>
            <p:cNvSpPr>
              <a:spLocks noChangeArrowheads="1"/>
            </p:cNvSpPr>
            <p:nvPr/>
          </p:nvSpPr>
          <p:spPr bwMode="auto">
            <a:xfrm>
              <a:off x="3177175" y="3083496"/>
              <a:ext cx="4409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09585"/>
              <a:r>
                <a:rPr lang="en-US" sz="2400" dirty="0">
                  <a:solidFill>
                    <a:srgbClr val="FF0000"/>
                  </a:solidFill>
                  <a:latin typeface="Zapf Dingbats" charset="0"/>
                  <a:cs typeface="Zapf Dingbats" charset="0"/>
                </a:rPr>
                <a:t>✗</a:t>
              </a:r>
              <a:endParaRPr lang="en-US" sz="2400" dirty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57203" y="4345686"/>
              <a:ext cx="3454400" cy="20319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609585">
                <a:defRPr/>
              </a:pPr>
              <a:r>
                <a:rPr lang="en-US" sz="1467" dirty="0">
                  <a:solidFill>
                    <a:prstClr val="black"/>
                  </a:solidFill>
                  <a:latin typeface="Calibri"/>
                  <a:cs typeface="Times New Roman"/>
                </a:rPr>
                <a:t>Colorless   green   ideas   sleep   furiously.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20110" y="4142485"/>
              <a:ext cx="2873164" cy="166688"/>
            </a:xfrm>
            <a:prstGeom prst="rect">
              <a:avLst/>
            </a:prstGeom>
            <a:solidFill>
              <a:srgbClr val="DEF1DE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     ADJ         ADJ    NOUN  VERB      ADV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06400" y="5442239"/>
              <a:ext cx="3454400" cy="262011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609585">
                <a:defRPr/>
              </a:pPr>
              <a:r>
                <a:rPr lang="en-US" sz="1467" dirty="0">
                  <a:solidFill>
                    <a:prstClr val="black"/>
                  </a:solidFill>
                  <a:latin typeface="Calibri"/>
                  <a:cs typeface="Times New Roman"/>
                </a:rPr>
                <a:t>Einstein met with UN officials in Princeton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95497" y="5276153"/>
              <a:ext cx="2875491" cy="166687"/>
            </a:xfrm>
            <a:prstGeom prst="rect">
              <a:avLst/>
            </a:prstGeom>
            <a:solidFill>
              <a:srgbClr val="DEF1DE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PERSON              ORG                      LOC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328786" y="6313313"/>
              <a:ext cx="2441724" cy="40639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defTabSz="609585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  <a:cs typeface="Times New Roman"/>
                </a:rPr>
                <a:t>You’re invited to our dinner party, Friday May 27 at 8:30</a:t>
              </a:r>
            </a:p>
          </p:txBody>
        </p:sp>
        <p:pic>
          <p:nvPicPr>
            <p:cNvPr id="67673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0075" y="6256158"/>
              <a:ext cx="385368" cy="258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5"/>
            <p:cNvSpPr/>
            <p:nvPr/>
          </p:nvSpPr>
          <p:spPr bwMode="auto">
            <a:xfrm>
              <a:off x="7181287" y="6211711"/>
              <a:ext cx="751980" cy="461963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2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  <a:t>Party</a:t>
              </a:r>
              <a:br>
                <a:rPr lang="en-US" sz="12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</a:br>
              <a:r>
                <a:rPr lang="en-US" sz="12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  <a:t>May 27</a:t>
              </a:r>
              <a:br>
                <a:rPr lang="en-US" sz="12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</a:br>
              <a:r>
                <a:rPr lang="en-US" sz="1200" dirty="0">
                  <a:solidFill>
                    <a:srgbClr val="0000FF"/>
                  </a:solidFill>
                  <a:latin typeface="Calibri"/>
                  <a:cs typeface="Times New Roman"/>
                </a:rPr>
                <a:t>add</a:t>
              </a:r>
            </a:p>
          </p:txBody>
        </p:sp>
        <p:cxnSp>
          <p:nvCxnSpPr>
            <p:cNvPr id="69" name="Straight Connector 68"/>
            <p:cNvCxnSpPr/>
            <p:nvPr/>
          </p:nvCxnSpPr>
          <p:spPr bwMode="auto">
            <a:xfrm flipV="1">
              <a:off x="7343984" y="6821311"/>
              <a:ext cx="216747" cy="1725"/>
            </a:xfrm>
            <a:prstGeom prst="line">
              <a:avLst/>
            </a:prstGeom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4504545" y="1901227"/>
              <a:ext cx="2849880" cy="2069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Best roast chicken in San Francisco!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04545" y="2209800"/>
              <a:ext cx="2849880" cy="2032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The waiter ignored us for 20 minutes.</a:t>
              </a:r>
            </a:p>
          </p:txBody>
        </p:sp>
        <p:pic>
          <p:nvPicPr>
            <p:cNvPr id="67630" name="Picture 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5825" y="1803401"/>
              <a:ext cx="367904" cy="254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631" name="Picture 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495825" y="2209800"/>
              <a:ext cx="366889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Rectangle 84"/>
            <p:cNvSpPr/>
            <p:nvPr/>
          </p:nvSpPr>
          <p:spPr>
            <a:xfrm>
              <a:off x="4470400" y="3095525"/>
              <a:ext cx="3520440" cy="19616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Carter told Mubarak he shouldn’t run again.</a:t>
              </a:r>
            </a:p>
          </p:txBody>
        </p:sp>
        <p:sp>
          <p:nvSpPr>
            <p:cNvPr id="100" name="Arc 99"/>
            <p:cNvSpPr/>
            <p:nvPr/>
          </p:nvSpPr>
          <p:spPr>
            <a:xfrm>
              <a:off x="4775200" y="2955393"/>
              <a:ext cx="1422400" cy="304800"/>
            </a:xfrm>
            <a:prstGeom prst="arc">
              <a:avLst>
                <a:gd name="adj1" fmla="val 10822610"/>
                <a:gd name="adj2" fmla="val 0"/>
              </a:avLst>
            </a:prstGeom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Arc 100"/>
            <p:cNvSpPr/>
            <p:nvPr/>
          </p:nvSpPr>
          <p:spPr>
            <a:xfrm>
              <a:off x="5689601" y="2977972"/>
              <a:ext cx="501649" cy="383821"/>
            </a:xfrm>
            <a:prstGeom prst="arc">
              <a:avLst>
                <a:gd name="adj1" fmla="val 10830349"/>
                <a:gd name="adj2" fmla="val 10"/>
              </a:avLst>
            </a:prstGeom>
            <a:ln w="12700" cap="flat" cmpd="sng" algn="ctr">
              <a:solidFill>
                <a:srgbClr val="008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7635" name="Picture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16800" y="3835400"/>
              <a:ext cx="5080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Rectangle 103"/>
            <p:cNvSpPr/>
            <p:nvPr/>
          </p:nvSpPr>
          <p:spPr>
            <a:xfrm>
              <a:off x="4165600" y="3736084"/>
              <a:ext cx="3048000" cy="3048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609585">
                <a:defRPr/>
              </a:pPr>
              <a:r>
                <a:rPr lang="en-US" sz="1600" dirty="0">
                  <a:solidFill>
                    <a:prstClr val="black"/>
                  </a:solidFill>
                  <a:latin typeface="Calibri"/>
                  <a:cs typeface="Times New Roman"/>
                </a:rPr>
                <a:t>I need new batteries for my </a:t>
              </a:r>
              <a:r>
                <a:rPr lang="en-US" sz="1600" b="1" i="1" dirty="0">
                  <a:solidFill>
                    <a:srgbClr val="FF0000"/>
                  </a:solidFill>
                  <a:latin typeface="Calibri"/>
                  <a:cs typeface="Times New Roman"/>
                </a:rPr>
                <a:t>mouse</a:t>
              </a:r>
              <a:r>
                <a:rPr lang="en-US" sz="1600" dirty="0">
                  <a:solidFill>
                    <a:prstClr val="black"/>
                  </a:solidFill>
                  <a:latin typeface="Calibri"/>
                  <a:cs typeface="Times New Roman"/>
                </a:rPr>
                <a:t>.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143136" y="5575613"/>
              <a:ext cx="3476865" cy="220704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The 13</a:t>
              </a:r>
              <a:r>
                <a:rPr lang="en-US" sz="1333" baseline="30000" dirty="0">
                  <a:solidFill>
                    <a:prstClr val="black"/>
                  </a:solidFill>
                  <a:latin typeface="Calibri"/>
                  <a:cs typeface="Times New Roman"/>
                </a:rPr>
                <a:t>th</a:t>
              </a: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 Shanghai International Film Festival…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165600" y="5310278"/>
              <a:ext cx="2754485" cy="19252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zh-TW" altLang="en-US" sz="1333" dirty="0">
                  <a:solidFill>
                    <a:srgbClr val="000000"/>
                  </a:solidFill>
                  <a:cs typeface="Times New Roman"/>
                </a:rPr>
                <a:t>第</a:t>
              </a:r>
              <a:r>
                <a:rPr lang="en-US" altLang="zh-TW" sz="1333" dirty="0">
                  <a:solidFill>
                    <a:srgbClr val="000000"/>
                  </a:solidFill>
                  <a:cs typeface="Times New Roman"/>
                </a:rPr>
                <a:t>13</a:t>
              </a:r>
              <a:r>
                <a:rPr lang="zh-TW" altLang="en-US" sz="1333" dirty="0">
                  <a:solidFill>
                    <a:srgbClr val="000000"/>
                  </a:solidFill>
                  <a:cs typeface="Times New Roman"/>
                </a:rPr>
                <a:t>届上海国际电影节开幕</a:t>
              </a:r>
              <a:r>
                <a:rPr lang="en-US" altLang="zh-TW" sz="1333" dirty="0">
                  <a:solidFill>
                    <a:srgbClr val="000000"/>
                  </a:solidFill>
                  <a:cs typeface="Times New Roman"/>
                </a:rPr>
                <a:t>…</a:t>
              </a:r>
              <a:endParaRPr lang="zh-TW" altLang="en-US" sz="1333" dirty="0">
                <a:solidFill>
                  <a:srgbClr val="000000"/>
                </a:solidFill>
                <a:cs typeface="Times New Roman"/>
              </a:endParaRPr>
            </a:p>
          </p:txBody>
        </p:sp>
        <p:sp>
          <p:nvSpPr>
            <p:cNvPr id="110" name="Right Arrow 109"/>
            <p:cNvSpPr/>
            <p:nvPr/>
          </p:nvSpPr>
          <p:spPr>
            <a:xfrm>
              <a:off x="7179732" y="5310896"/>
              <a:ext cx="289413" cy="183357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636000" y="4456376"/>
              <a:ext cx="1758949" cy="15848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The Dow Jones is up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940801" y="4851400"/>
              <a:ext cx="1589383" cy="208181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Housing prices rose</a:t>
              </a:r>
            </a:p>
          </p:txBody>
        </p:sp>
        <p:sp>
          <p:nvSpPr>
            <p:cNvPr id="114" name="Right Arrow 113"/>
            <p:cNvSpPr/>
            <p:nvPr/>
          </p:nvSpPr>
          <p:spPr>
            <a:xfrm>
              <a:off x="10595801" y="4614862"/>
              <a:ext cx="239183" cy="166687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997966" y="4506103"/>
              <a:ext cx="1022349" cy="41355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Economy is good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518192" y="2413529"/>
              <a:ext cx="3165808" cy="405871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Q. How effective is ibuprofen in reducing fever in patients with acute febrile illness?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080000" y="4707467"/>
              <a:ext cx="2946400" cy="2032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  <a:cs typeface="Times New Roman"/>
                </a:rPr>
                <a:t>I can see Alcatraz from the window!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 rot="10800000">
              <a:off x="7010402" y="4612389"/>
              <a:ext cx="124884" cy="79375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6887633" y="4612389"/>
              <a:ext cx="127000" cy="79375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10800000">
              <a:off x="6815669" y="4533013"/>
              <a:ext cx="198967" cy="79375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6649510" y="4525605"/>
              <a:ext cx="158751" cy="173567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10800000">
              <a:off x="6616702" y="4455225"/>
              <a:ext cx="198967" cy="77788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6292852" y="4455224"/>
              <a:ext cx="323849" cy="236539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5969002" y="4455224"/>
              <a:ext cx="647700" cy="236539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10800000">
              <a:off x="6413502" y="4375850"/>
              <a:ext cx="198967" cy="79375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10800000">
              <a:off x="6214535" y="4296475"/>
              <a:ext cx="198967" cy="79375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5767919" y="4379024"/>
              <a:ext cx="645583" cy="312739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5486401" y="4302824"/>
              <a:ext cx="723900" cy="446976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 147"/>
            <p:cNvSpPr/>
            <p:nvPr/>
          </p:nvSpPr>
          <p:spPr>
            <a:xfrm>
              <a:off x="8541047" y="3494278"/>
              <a:ext cx="2828924" cy="20361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XYZ acquired ABC yesterday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8541047" y="3719986"/>
              <a:ext cx="2828924" cy="20780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ABC has been taken over by XYZ</a:t>
              </a:r>
            </a:p>
          </p:txBody>
        </p:sp>
        <p:sp>
          <p:nvSpPr>
            <p:cNvPr id="151" name="Rectangular Callout 150"/>
            <p:cNvSpPr/>
            <p:nvPr/>
          </p:nvSpPr>
          <p:spPr>
            <a:xfrm>
              <a:off x="9314643" y="5359401"/>
              <a:ext cx="2739540" cy="277577"/>
            </a:xfrm>
            <a:prstGeom prst="wedgeRectCallout">
              <a:avLst>
                <a:gd name="adj1" fmla="val -67569"/>
                <a:gd name="adj2" fmla="val 9666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r>
                <a:rPr lang="en-US" sz="1333" dirty="0">
                  <a:solidFill>
                    <a:srgbClr val="000000"/>
                  </a:solidFill>
                  <a:latin typeface="Calibri"/>
                </a:rPr>
                <a:t>Where is Citizen Kane playing in SF? </a:t>
              </a:r>
            </a:p>
          </p:txBody>
        </p:sp>
        <p:sp>
          <p:nvSpPr>
            <p:cNvPr id="152" name="Rectangular Callout 151"/>
            <p:cNvSpPr/>
            <p:nvPr/>
          </p:nvSpPr>
          <p:spPr>
            <a:xfrm>
              <a:off x="9248465" y="5765801"/>
              <a:ext cx="2286424" cy="436393"/>
            </a:xfrm>
            <a:prstGeom prst="wedgeRectCallout">
              <a:avLst>
                <a:gd name="adj1" fmla="val 63386"/>
                <a:gd name="adj2" fmla="val -39734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r>
                <a:rPr lang="en-US" sz="1333" dirty="0">
                  <a:solidFill>
                    <a:srgbClr val="000000"/>
                  </a:solidFill>
                  <a:latin typeface="Calibri"/>
                </a:rPr>
                <a:t>Castro Theatre at 7:30. Do you want a ticket?</a:t>
              </a:r>
            </a:p>
          </p:txBody>
        </p:sp>
        <p:pic>
          <p:nvPicPr>
            <p:cNvPr id="67666" name="Picture 15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8398364" y="5787474"/>
              <a:ext cx="506219" cy="384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Rectangle 111"/>
            <p:cNvSpPr/>
            <p:nvPr/>
          </p:nvSpPr>
          <p:spPr>
            <a:xfrm>
              <a:off x="8737600" y="4648200"/>
              <a:ext cx="1727200" cy="2032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The S&amp;P500 jumped</a:t>
              </a:r>
            </a:p>
          </p:txBody>
        </p:sp>
        <p:pic>
          <p:nvPicPr>
            <p:cNvPr id="2" name="Picture 1" descr="BU009519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0565" y="3429000"/>
              <a:ext cx="587436" cy="584200"/>
            </a:xfrm>
            <a:prstGeom prst="rect">
              <a:avLst/>
            </a:prstGeom>
          </p:spPr>
        </p:pic>
        <p:pic>
          <p:nvPicPr>
            <p:cNvPr id="3" name="Picture 2" descr="skd186802sdc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9384" y="5427661"/>
              <a:ext cx="544217" cy="584200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5201033-6E80-E143-A581-99C2D300DB81}"/>
              </a:ext>
            </a:extLst>
          </p:cNvPr>
          <p:cNvSpPr txBox="1"/>
          <p:nvPr/>
        </p:nvSpPr>
        <p:spPr>
          <a:xfrm>
            <a:off x="466103" y="6282215"/>
            <a:ext cx="1146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Natural Language Processing, Lecture Slides from the 2012 Stanford Coursera course by Dan </a:t>
            </a:r>
            <a:r>
              <a:rPr lang="en-US" sz="1400" dirty="0" err="1"/>
              <a:t>Jurafsky</a:t>
            </a:r>
            <a:r>
              <a:rPr lang="en-US" sz="1400" dirty="0"/>
              <a:t> and Christopher Manning, </a:t>
            </a:r>
          </a:p>
          <a:p>
            <a:r>
              <a:rPr lang="en-US" sz="1400" dirty="0"/>
              <a:t>http://spark-public.s3.amazonaws.com/</a:t>
            </a:r>
            <a:r>
              <a:rPr lang="en-US" sz="1400" dirty="0" err="1"/>
              <a:t>nlp</a:t>
            </a:r>
            <a:r>
              <a:rPr lang="en-US" sz="1400" dirty="0"/>
              <a:t>/slides/</a:t>
            </a:r>
            <a:r>
              <a:rPr lang="en-US" sz="1400" dirty="0" err="1"/>
              <a:t>intro.pdf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732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7808"/>
            <a:ext cx="8229600" cy="759046"/>
          </a:xfrm>
        </p:spPr>
        <p:txBody>
          <a:bodyPr>
            <a:normAutofit fontScale="90000"/>
          </a:bodyPr>
          <a:lstStyle/>
          <a:p>
            <a:r>
              <a:rPr lang="en-US" dirty="0"/>
              <a:t>BIA-66-A Topics Overview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8667EE-5CF2-3A4A-B077-03C4CFF30F8D}"/>
              </a:ext>
            </a:extLst>
          </p:cNvPr>
          <p:cNvGrpSpPr/>
          <p:nvPr/>
        </p:nvGrpSpPr>
        <p:grpSpPr>
          <a:xfrm>
            <a:off x="7612836" y="1135449"/>
            <a:ext cx="4294907" cy="5379705"/>
            <a:chOff x="7612837" y="1325076"/>
            <a:chExt cx="2755475" cy="5379705"/>
          </a:xfrm>
        </p:grpSpPr>
        <p:sp>
          <p:nvSpPr>
            <p:cNvPr id="32" name="TextBox 31"/>
            <p:cNvSpPr txBox="1"/>
            <p:nvPr/>
          </p:nvSpPr>
          <p:spPr>
            <a:xfrm>
              <a:off x="7612837" y="1325076"/>
              <a:ext cx="2755475" cy="82131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7708784" y="5768983"/>
              <a:ext cx="2458904" cy="935798"/>
            </a:xfrm>
            <a:prstGeom prst="round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000000"/>
                  </a:solidFill>
                </a:rPr>
                <a:t>Unsupervised Learning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</a:rPr>
                <a:t>Clustering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</a:rPr>
                <a:t>Topic modeling (LDA)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708783" y="4468672"/>
              <a:ext cx="2424371" cy="1232924"/>
            </a:xfrm>
            <a:prstGeom prst="round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000000"/>
                  </a:solidFill>
                </a:rPr>
                <a:t>Supervised Learning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</a:rPr>
                <a:t>Classification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</a:rPr>
                <a:t>Sentiment mining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</a:rPr>
                <a:t>Sequence labeling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>
            <a:off x="7150098" y="2258749"/>
            <a:ext cx="462738" cy="883272"/>
          </a:xfrm>
          <a:prstGeom prst="leftBrace">
            <a:avLst>
              <a:gd name="adj1" fmla="val 33060"/>
              <a:gd name="adj2" fmla="val 488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/>
          <p:cNvSpPr/>
          <p:nvPr/>
        </p:nvSpPr>
        <p:spPr>
          <a:xfrm>
            <a:off x="7150098" y="3482388"/>
            <a:ext cx="462738" cy="646789"/>
          </a:xfrm>
          <a:prstGeom prst="leftBrace">
            <a:avLst>
              <a:gd name="adj1" fmla="val 28548"/>
              <a:gd name="adj2" fmla="val 488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53"/>
          <p:cNvSpPr/>
          <p:nvPr/>
        </p:nvSpPr>
        <p:spPr>
          <a:xfrm>
            <a:off x="7246046" y="4815679"/>
            <a:ext cx="443043" cy="1086982"/>
          </a:xfrm>
          <a:prstGeom prst="leftBrace">
            <a:avLst>
              <a:gd name="adj1" fmla="val 71761"/>
              <a:gd name="adj2" fmla="val 4026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69068" y="1200506"/>
            <a:ext cx="1585325" cy="5906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Crawling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69068" y="2362282"/>
            <a:ext cx="1585325" cy="600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Parsing</a:t>
            </a:r>
          </a:p>
          <a:p>
            <a:pPr algn="ctr"/>
            <a:r>
              <a:rPr lang="en-US" dirty="0"/>
              <a:t>/Annotation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469068" y="3544130"/>
            <a:ext cx="1585325" cy="5812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469068" y="4916707"/>
            <a:ext cx="1585325" cy="679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Mining</a:t>
            </a:r>
          </a:p>
        </p:txBody>
      </p:sp>
      <p:sp>
        <p:nvSpPr>
          <p:cNvPr id="10" name="Can 9"/>
          <p:cNvSpPr/>
          <p:nvPr/>
        </p:nvSpPr>
        <p:spPr>
          <a:xfrm>
            <a:off x="3080689" y="3351402"/>
            <a:ext cx="1155023" cy="852121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Corpus</a:t>
            </a:r>
          </a:p>
        </p:txBody>
      </p:sp>
      <p:sp>
        <p:nvSpPr>
          <p:cNvPr id="12" name="Notched Right Arrow 11"/>
          <p:cNvSpPr/>
          <p:nvPr/>
        </p:nvSpPr>
        <p:spPr>
          <a:xfrm>
            <a:off x="4089095" y="1407450"/>
            <a:ext cx="1070018" cy="215933"/>
          </a:xfrm>
          <a:prstGeom prst="notched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6261730" y="1791185"/>
            <a:ext cx="0" cy="571097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6261730" y="2963187"/>
            <a:ext cx="0" cy="580943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2"/>
            <a:endCxn id="9" idx="0"/>
          </p:cNvCxnSpPr>
          <p:nvPr/>
        </p:nvCxnSpPr>
        <p:spPr>
          <a:xfrm>
            <a:off x="6261730" y="4125345"/>
            <a:ext cx="0" cy="791363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7" idx="1"/>
            <a:endCxn id="10" idx="1"/>
          </p:cNvCxnSpPr>
          <p:nvPr/>
        </p:nvCxnSpPr>
        <p:spPr>
          <a:xfrm rot="10800000" flipV="1">
            <a:off x="3658202" y="2662734"/>
            <a:ext cx="1810867" cy="688667"/>
          </a:xfrm>
          <a:prstGeom prst="bentConnector2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3"/>
          <p:cNvCxnSpPr>
            <a:stCxn id="9" idx="1"/>
            <a:endCxn id="10" idx="3"/>
          </p:cNvCxnSpPr>
          <p:nvPr/>
        </p:nvCxnSpPr>
        <p:spPr>
          <a:xfrm rot="10800000">
            <a:off x="3658202" y="4203524"/>
            <a:ext cx="1810867" cy="1052823"/>
          </a:xfrm>
          <a:prstGeom prst="bentConnector2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2702" y="3437823"/>
            <a:ext cx="1585325" cy="679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Retrieval</a:t>
            </a:r>
          </a:p>
        </p:txBody>
      </p:sp>
      <p:pic>
        <p:nvPicPr>
          <p:cNvPr id="40" name="Picture 39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1F6E99FB-451B-5F48-BB36-CA06DBC7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05" y="677177"/>
            <a:ext cx="2345604" cy="1645920"/>
          </a:xfrm>
          <a:prstGeom prst="rect">
            <a:avLst/>
          </a:prstGeom>
        </p:spPr>
      </p:pic>
      <p:cxnSp>
        <p:nvCxnSpPr>
          <p:cNvPr id="42" name="Straight Arrow Connector 23">
            <a:extLst>
              <a:ext uri="{FF2B5EF4-FFF2-40B4-BE49-F238E27FC236}">
                <a16:creationId xmlns:a16="http://schemas.microsoft.com/office/drawing/2014/main" id="{A47AA61A-5A4E-874C-A344-31365608E029}"/>
              </a:ext>
            </a:extLst>
          </p:cNvPr>
          <p:cNvCxnSpPr>
            <a:cxnSpLocks/>
            <a:stCxn id="10" idx="2"/>
            <a:endCxn id="31" idx="3"/>
          </p:cNvCxnSpPr>
          <p:nvPr/>
        </p:nvCxnSpPr>
        <p:spPr>
          <a:xfrm rot="10800000">
            <a:off x="2288027" y="3777463"/>
            <a:ext cx="792662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3B6BE32-714C-E548-AA5B-23BC669307EB}"/>
              </a:ext>
            </a:extLst>
          </p:cNvPr>
          <p:cNvSpPr/>
          <p:nvPr/>
        </p:nvSpPr>
        <p:spPr>
          <a:xfrm>
            <a:off x="4148478" y="1619464"/>
            <a:ext cx="1010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Web Content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0C608A-8211-6D4C-8816-D999AF647C07}"/>
              </a:ext>
            </a:extLst>
          </p:cNvPr>
          <p:cNvSpPr/>
          <p:nvPr/>
        </p:nvSpPr>
        <p:spPr>
          <a:xfrm>
            <a:off x="1762855" y="2744392"/>
            <a:ext cx="1010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57" name="Notched Right Arrow 56">
            <a:extLst>
              <a:ext uri="{FF2B5EF4-FFF2-40B4-BE49-F238E27FC236}">
                <a16:creationId xmlns:a16="http://schemas.microsoft.com/office/drawing/2014/main" id="{312E7553-9049-4440-A529-99A7C7666755}"/>
              </a:ext>
            </a:extLst>
          </p:cNvPr>
          <p:cNvSpPr/>
          <p:nvPr/>
        </p:nvSpPr>
        <p:spPr>
          <a:xfrm rot="7071238">
            <a:off x="1211512" y="2804654"/>
            <a:ext cx="1102683" cy="202814"/>
          </a:xfrm>
          <a:prstGeom prst="notched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C9BF0CE-1B2E-CA40-8887-160B756D222C}"/>
              </a:ext>
            </a:extLst>
          </p:cNvPr>
          <p:cNvSpPr/>
          <p:nvPr/>
        </p:nvSpPr>
        <p:spPr>
          <a:xfrm>
            <a:off x="7708541" y="2117241"/>
            <a:ext cx="3832652" cy="1086982"/>
          </a:xfrm>
          <a:prstGeom prst="roundRect">
            <a:avLst/>
          </a:prstGeom>
          <a:noFill/>
          <a:ln w="25400">
            <a:solidFill>
              <a:schemeClr val="accent5">
                <a:lumMod val="75000"/>
              </a:schemeClr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Extract words/terms</a:t>
            </a:r>
          </a:p>
          <a:p>
            <a:r>
              <a:rPr lang="en-US" dirty="0">
                <a:solidFill>
                  <a:srgbClr val="000000"/>
                </a:solidFill>
              </a:rPr>
              <a:t>Part of Speech</a:t>
            </a:r>
          </a:p>
          <a:p>
            <a:r>
              <a:rPr lang="en-US" dirty="0">
                <a:solidFill>
                  <a:srgbClr val="000000"/>
                </a:solidFill>
              </a:rPr>
              <a:t>Stemming/Lemmatization</a:t>
            </a:r>
          </a:p>
          <a:p>
            <a:r>
              <a:rPr lang="en-US" dirty="0">
                <a:solidFill>
                  <a:srgbClr val="000000"/>
                </a:solidFill>
              </a:rPr>
              <a:t>Named Entity Recognition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C11AC9C-C158-9842-B337-0EF44EE4CFAD}"/>
              </a:ext>
            </a:extLst>
          </p:cNvPr>
          <p:cNvSpPr/>
          <p:nvPr/>
        </p:nvSpPr>
        <p:spPr>
          <a:xfrm>
            <a:off x="7689089" y="3416817"/>
            <a:ext cx="3832659" cy="786706"/>
          </a:xfrm>
          <a:prstGeom prst="roundRect">
            <a:avLst/>
          </a:prstGeom>
          <a:noFill/>
          <a:ln w="25400">
            <a:solidFill>
              <a:schemeClr val="accent5">
                <a:lumMod val="75000"/>
              </a:schemeClr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Vector Space Model</a:t>
            </a:r>
          </a:p>
          <a:p>
            <a:r>
              <a:rPr lang="en-US" dirty="0">
                <a:solidFill>
                  <a:srgbClr val="000000"/>
                </a:solidFill>
              </a:rPr>
              <a:t>Word vectors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4E057A3-BA89-DA49-8BDC-40944ECF9C57}"/>
              </a:ext>
            </a:extLst>
          </p:cNvPr>
          <p:cNvSpPr/>
          <p:nvPr/>
        </p:nvSpPr>
        <p:spPr>
          <a:xfrm>
            <a:off x="7708541" y="1103680"/>
            <a:ext cx="3832647" cy="895071"/>
          </a:xfrm>
          <a:prstGeom prst="roundRect">
            <a:avLst/>
          </a:prstGeom>
          <a:noFill/>
          <a:ln w="25400">
            <a:solidFill>
              <a:schemeClr val="accent5">
                <a:lumMod val="75000"/>
              </a:schemeClr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Extract and transform text from  html, pdf, doc, xml, txt, …</a:t>
            </a:r>
          </a:p>
          <a:p>
            <a:r>
              <a:rPr lang="en-US" dirty="0">
                <a:solidFill>
                  <a:srgbClr val="000000"/>
                </a:solidFill>
              </a:rPr>
              <a:t>Scrape static and dynamic web pages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C4FE4629-F287-D245-8B07-96ECA5F2A345}"/>
              </a:ext>
            </a:extLst>
          </p:cNvPr>
          <p:cNvSpPr/>
          <p:nvPr/>
        </p:nvSpPr>
        <p:spPr>
          <a:xfrm>
            <a:off x="7150098" y="1227276"/>
            <a:ext cx="462738" cy="537137"/>
          </a:xfrm>
          <a:prstGeom prst="leftBrace">
            <a:avLst>
              <a:gd name="adj1" fmla="val 33060"/>
              <a:gd name="adj2" fmla="val 488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7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Canvas</a:t>
            </a:r>
          </a:p>
        </p:txBody>
      </p:sp>
    </p:spTree>
    <p:extLst>
      <p:ext uri="{BB962C8B-B14F-4D97-AF65-F5344CB8AC3E}">
        <p14:creationId xmlns:p14="http://schemas.microsoft.com/office/powerpoint/2010/main" val="204790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16107</TotalTime>
  <Words>1064</Words>
  <Application>Microsoft Macintosh PowerPoint</Application>
  <PresentationFormat>Widescreen</PresentationFormat>
  <Paragraphs>167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Lucida Sans</vt:lpstr>
      <vt:lpstr>Zapf Dingbats</vt:lpstr>
      <vt:lpstr>Office Theme</vt:lpstr>
      <vt:lpstr>BIA-660 Web Mining  Introduction</vt:lpstr>
      <vt:lpstr>Agenda</vt:lpstr>
      <vt:lpstr>What is Web Mining</vt:lpstr>
      <vt:lpstr>Information Extraction</vt:lpstr>
      <vt:lpstr>Information Extraction &amp; Sentiment Analysis</vt:lpstr>
      <vt:lpstr>Question Answering: IBM’s Watson</vt:lpstr>
      <vt:lpstr>Language Technology</vt:lpstr>
      <vt:lpstr>BIA-66-A Topics Overview</vt:lpstr>
      <vt:lpstr>Syllabus</vt:lpstr>
      <vt:lpstr>Python and Python Editor Installation</vt:lpstr>
      <vt:lpstr>Poll Everywhere</vt:lpstr>
      <vt:lpstr>Python Pre-Quiz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Mining Overview</dc:title>
  <dc:creator>Rong Liu</dc:creator>
  <cp:lastModifiedBy>Rong Liu</cp:lastModifiedBy>
  <cp:revision>107</cp:revision>
  <cp:lastPrinted>2020-08-26T21:21:11Z</cp:lastPrinted>
  <dcterms:created xsi:type="dcterms:W3CDTF">2017-07-07T14:03:26Z</dcterms:created>
  <dcterms:modified xsi:type="dcterms:W3CDTF">2023-01-18T16:22:09Z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2022-08-26T14:41:40Z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871023d8-5f91-4d79-89ae-d6fefd937a95</vt:lpwstr>
  </property>
  <property fmtid="{D5CDD505-2E9C-101B-9397-08002B2CF9AE}" pid="8" name="MSIP_Label_a73fd474-4f3c-44ed-88fb-5cc4bd2471bf_ContentBits">
    <vt:lpwstr>0</vt:lpwstr>
  </property>
</Properties>
</file>